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7" r:id="rId15"/>
    <p:sldId id="278" r:id="rId16"/>
    <p:sldId id="270" r:id="rId17"/>
    <p:sldId id="274" r:id="rId18"/>
    <p:sldId id="279" r:id="rId19"/>
    <p:sldId id="276" r:id="rId20"/>
    <p:sldId id="280" r:id="rId21"/>
    <p:sldId id="275" r:id="rId22"/>
    <p:sldId id="281" r:id="rId23"/>
    <p:sldId id="271" r:id="rId24"/>
    <p:sldId id="282" r:id="rId25"/>
    <p:sldId id="272" r:id="rId26"/>
    <p:sldId id="273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5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800" b="1" i="1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60</c:v>
                </c:pt>
                <c:pt idx="1">
                  <c:v>3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>
            <a:defRPr sz="2800" b="1" i="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5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800" b="1" i="1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60</c:v>
                </c:pt>
                <c:pt idx="1">
                  <c:v>3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>
            <a:defRPr sz="2800" b="1" i="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822A73-3149-4FC9-A316-244ADAD3F29E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FBA00346-A35A-4442-B40A-9AC2D2A6D88F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4800" b="1" i="1" dirty="0" smtClean="0">
              <a:solidFill>
                <a:srgbClr val="C00000"/>
              </a:solidFill>
            </a:rPr>
            <a:t>Облизывай не торопясь!</a:t>
          </a:r>
          <a:endParaRPr lang="ru-RU" sz="4800" b="1" i="1" dirty="0">
            <a:solidFill>
              <a:srgbClr val="C00000"/>
            </a:solidFill>
          </a:endParaRPr>
        </a:p>
      </dgm:t>
    </dgm:pt>
    <dgm:pt modelId="{624BF0A9-7922-4C45-B780-155071AF5186}" type="parTrans" cxnId="{4387ED8B-0141-4A6C-83BC-0AB05D108E40}">
      <dgm:prSet/>
      <dgm:spPr/>
      <dgm:t>
        <a:bodyPr/>
        <a:lstStyle/>
        <a:p>
          <a:endParaRPr lang="ru-RU"/>
        </a:p>
      </dgm:t>
    </dgm:pt>
    <dgm:pt modelId="{CE809DF2-501B-46C7-83D7-B4B13F000DAF}" type="sibTrans" cxnId="{4387ED8B-0141-4A6C-83BC-0AB05D108E40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9E925F75-48BF-45B4-8F5B-F7861533943A}">
      <dgm:prSet phldrT="[Текст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b="1" i="1" dirty="0" smtClean="0">
              <a:solidFill>
                <a:srgbClr val="C00000"/>
              </a:solidFill>
            </a:rPr>
            <a:t>Горло закаляется!</a:t>
          </a:r>
          <a:endParaRPr lang="ru-RU" b="1" i="1" dirty="0">
            <a:solidFill>
              <a:srgbClr val="C00000"/>
            </a:solidFill>
          </a:endParaRPr>
        </a:p>
      </dgm:t>
    </dgm:pt>
    <dgm:pt modelId="{FEA69F50-567A-4122-8C1D-4E7240F839BC}" type="parTrans" cxnId="{5274BF6C-39F5-415D-B1F0-2304DF060CC8}">
      <dgm:prSet/>
      <dgm:spPr/>
      <dgm:t>
        <a:bodyPr/>
        <a:lstStyle/>
        <a:p>
          <a:endParaRPr lang="ru-RU"/>
        </a:p>
      </dgm:t>
    </dgm:pt>
    <dgm:pt modelId="{CCDA1A50-EC07-4189-9D0C-C8290B35ED33}" type="sibTrans" cxnId="{5274BF6C-39F5-415D-B1F0-2304DF060CC8}">
      <dgm:prSet/>
      <dgm:spPr/>
      <dgm:t>
        <a:bodyPr/>
        <a:lstStyle/>
        <a:p>
          <a:endParaRPr lang="ru-RU"/>
        </a:p>
      </dgm:t>
    </dgm:pt>
    <dgm:pt modelId="{EE1FC00F-862F-4480-9C98-2B949F4010A0}" type="pres">
      <dgm:prSet presAssocID="{8A822A73-3149-4FC9-A316-244ADAD3F29E}" presName="linearFlow" presStyleCnt="0">
        <dgm:presLayoutVars>
          <dgm:resizeHandles val="exact"/>
        </dgm:presLayoutVars>
      </dgm:prSet>
      <dgm:spPr/>
    </dgm:pt>
    <dgm:pt modelId="{1ED9C9DB-21AA-478B-BF98-26B56D65EA84}" type="pres">
      <dgm:prSet presAssocID="{FBA00346-A35A-4442-B40A-9AC2D2A6D88F}" presName="node" presStyleLbl="node1" presStyleIdx="0" presStyleCnt="2" custScaleX="1870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733D09-40EE-45BE-8016-9F5DF57A1D5B}" type="pres">
      <dgm:prSet presAssocID="{CE809DF2-501B-46C7-83D7-B4B13F000DAF}" presName="sibTrans" presStyleLbl="sibTrans2D1" presStyleIdx="0" presStyleCnt="1" custScaleX="136382"/>
      <dgm:spPr/>
      <dgm:t>
        <a:bodyPr/>
        <a:lstStyle/>
        <a:p>
          <a:endParaRPr lang="ru-RU"/>
        </a:p>
      </dgm:t>
    </dgm:pt>
    <dgm:pt modelId="{1ED2335C-B615-4338-91E0-64C27D5210DD}" type="pres">
      <dgm:prSet presAssocID="{CE809DF2-501B-46C7-83D7-B4B13F000DAF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3742D33-8C77-42D7-8B1E-061798CDAF2E}" type="pres">
      <dgm:prSet presAssocID="{9E925F75-48BF-45B4-8F5B-F7861533943A}" presName="node" presStyleLbl="node1" presStyleIdx="1" presStyleCnt="2" custScaleX="1919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74BF6C-39F5-415D-B1F0-2304DF060CC8}" srcId="{8A822A73-3149-4FC9-A316-244ADAD3F29E}" destId="{9E925F75-48BF-45B4-8F5B-F7861533943A}" srcOrd="1" destOrd="0" parTransId="{FEA69F50-567A-4122-8C1D-4E7240F839BC}" sibTransId="{CCDA1A50-EC07-4189-9D0C-C8290B35ED33}"/>
    <dgm:cxn modelId="{44B7C41F-2A7B-4191-A70C-CAAB10EB7B6C}" type="presOf" srcId="{FBA00346-A35A-4442-B40A-9AC2D2A6D88F}" destId="{1ED9C9DB-21AA-478B-BF98-26B56D65EA84}" srcOrd="0" destOrd="0" presId="urn:microsoft.com/office/officeart/2005/8/layout/process2"/>
    <dgm:cxn modelId="{4387ED8B-0141-4A6C-83BC-0AB05D108E40}" srcId="{8A822A73-3149-4FC9-A316-244ADAD3F29E}" destId="{FBA00346-A35A-4442-B40A-9AC2D2A6D88F}" srcOrd="0" destOrd="0" parTransId="{624BF0A9-7922-4C45-B780-155071AF5186}" sibTransId="{CE809DF2-501B-46C7-83D7-B4B13F000DAF}"/>
    <dgm:cxn modelId="{5709A93F-0058-4D6C-B342-F1EACC81BF3C}" type="presOf" srcId="{8A822A73-3149-4FC9-A316-244ADAD3F29E}" destId="{EE1FC00F-862F-4480-9C98-2B949F4010A0}" srcOrd="0" destOrd="0" presId="urn:microsoft.com/office/officeart/2005/8/layout/process2"/>
    <dgm:cxn modelId="{CE46797D-6479-4029-9422-3B9D53D711FE}" type="presOf" srcId="{CE809DF2-501B-46C7-83D7-B4B13F000DAF}" destId="{BA733D09-40EE-45BE-8016-9F5DF57A1D5B}" srcOrd="0" destOrd="0" presId="urn:microsoft.com/office/officeart/2005/8/layout/process2"/>
    <dgm:cxn modelId="{91BFD63C-32C6-4372-911C-DC551586E8FB}" type="presOf" srcId="{CE809DF2-501B-46C7-83D7-B4B13F000DAF}" destId="{1ED2335C-B615-4338-91E0-64C27D5210DD}" srcOrd="1" destOrd="0" presId="urn:microsoft.com/office/officeart/2005/8/layout/process2"/>
    <dgm:cxn modelId="{AA88496B-8FFF-4CEB-B43F-C5C7E6674F45}" type="presOf" srcId="{9E925F75-48BF-45B4-8F5B-F7861533943A}" destId="{E3742D33-8C77-42D7-8B1E-061798CDAF2E}" srcOrd="0" destOrd="0" presId="urn:microsoft.com/office/officeart/2005/8/layout/process2"/>
    <dgm:cxn modelId="{A52C1016-BAC5-47A2-B29E-8024989CED3D}" type="presParOf" srcId="{EE1FC00F-862F-4480-9C98-2B949F4010A0}" destId="{1ED9C9DB-21AA-478B-BF98-26B56D65EA84}" srcOrd="0" destOrd="0" presId="urn:microsoft.com/office/officeart/2005/8/layout/process2"/>
    <dgm:cxn modelId="{535DCE9F-DF8B-4864-A65F-8E5A79EE358A}" type="presParOf" srcId="{EE1FC00F-862F-4480-9C98-2B949F4010A0}" destId="{BA733D09-40EE-45BE-8016-9F5DF57A1D5B}" srcOrd="1" destOrd="0" presId="urn:microsoft.com/office/officeart/2005/8/layout/process2"/>
    <dgm:cxn modelId="{70E53FFC-3E6D-413E-B545-36BCC3472329}" type="presParOf" srcId="{BA733D09-40EE-45BE-8016-9F5DF57A1D5B}" destId="{1ED2335C-B615-4338-91E0-64C27D5210DD}" srcOrd="0" destOrd="0" presId="urn:microsoft.com/office/officeart/2005/8/layout/process2"/>
    <dgm:cxn modelId="{1F1A6B57-5A0D-4A97-94D8-F6EE05F51C16}" type="presParOf" srcId="{EE1FC00F-862F-4480-9C98-2B949F4010A0}" destId="{E3742D33-8C77-42D7-8B1E-061798CDAF2E}" srcOrd="2" destOrd="0" presId="urn:microsoft.com/office/officeart/2005/8/layout/process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gifmir.ucoz.ru/photo/smajly_i_smajliki/image_99/14-0-249" TargetMode="External"/><Relationship Id="rId2" Type="http://schemas.openxmlformats.org/officeDocument/2006/relationships/hyperlink" Target="http://www.artleo.com/food/11899-morozhenoe-vazochk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24open.ru/blogs/user/beybik3920304/1780600/" TargetMode="External"/><Relationship Id="rId5" Type="http://schemas.openxmlformats.org/officeDocument/2006/relationships/hyperlink" Target="http://namonitore.ru/catalog/sport_mix/gimnastka_na_brevne.html" TargetMode="External"/><Relationship Id="rId4" Type="http://schemas.openxmlformats.org/officeDocument/2006/relationships/hyperlink" Target="http://yalta.olx.com.ua/wayfarer-iid-19324833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H:\Documents and Settings\Aida\Рабочий стол\Рисунок1м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5" y="195263"/>
            <a:ext cx="8870950" cy="651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2115666"/>
          </a:xfrm>
        </p:spPr>
        <p:txBody>
          <a:bodyPr/>
          <a:lstStyle/>
          <a:p>
            <a:r>
              <a:rPr lang="ru-RU" sz="6600" b="1" dirty="0" smtClean="0">
                <a:solidFill>
                  <a:srgbClr val="0070C0"/>
                </a:solidFill>
                <a:latin typeface="Monotype Corsiva" pitchFamily="66" charset="0"/>
              </a:rPr>
              <a:t>Лакомство  для  Снежной  королевы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3848472" cy="2952328"/>
          </a:xfrm>
        </p:spPr>
        <p:txBody>
          <a:bodyPr rtlCol="0">
            <a:normAutofit/>
          </a:bodyPr>
          <a:lstStyle/>
          <a:p>
            <a:pPr algn="just"/>
            <a:r>
              <a:rPr lang="ru-RU" sz="2000" b="1" u="sng" dirty="0" smtClean="0">
                <a:solidFill>
                  <a:srgbClr val="002060"/>
                </a:solidFill>
              </a:rPr>
              <a:t> </a:t>
            </a:r>
            <a:r>
              <a:rPr lang="ru-RU" sz="2000" b="1" u="sng" dirty="0" err="1" smtClean="0">
                <a:solidFill>
                  <a:srgbClr val="002060"/>
                </a:solidFill>
              </a:rPr>
              <a:t>Рыченкова</a:t>
            </a:r>
            <a:r>
              <a:rPr lang="ru-RU" sz="2000" b="1" u="sng" dirty="0" smtClean="0">
                <a:solidFill>
                  <a:srgbClr val="002060"/>
                </a:solidFill>
              </a:rPr>
              <a:t> Даша 6 лет</a:t>
            </a:r>
          </a:p>
          <a:p>
            <a:pPr algn="just"/>
            <a:r>
              <a:rPr lang="ru-RU" sz="2000" b="1" u="sng" dirty="0" smtClean="0">
                <a:solidFill>
                  <a:srgbClr val="002060"/>
                </a:solidFill>
              </a:rPr>
              <a:t>Чижевская Света : лет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	 </a:t>
            </a:r>
          </a:p>
          <a:p>
            <a:pPr algn="just"/>
            <a:r>
              <a:rPr lang="ru-RU" sz="2000" b="1" u="sng" dirty="0" smtClean="0">
                <a:solidFill>
                  <a:srgbClr val="002060"/>
                </a:solidFill>
              </a:rPr>
              <a:t>Руководитель: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Петракова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Лариса Григорьевна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 l="15000" t="22222" r="31666" b="15555"/>
          <a:stretch>
            <a:fillRect/>
          </a:stretch>
        </p:blipFill>
        <p:spPr bwMode="auto">
          <a:xfrm>
            <a:off x="4500562" y="3107529"/>
            <a:ext cx="3633133" cy="31789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В мороженом нет витаминов!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7499176" cy="475252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rgbClr val="C00000"/>
                </a:solidFill>
              </a:rPr>
              <a:t>Витамин В борется с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rgbClr val="C00000"/>
                </a:solidFill>
              </a:rPr>
              <a:t>Витамин А нужен для 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rgbClr val="C00000"/>
                </a:solidFill>
              </a:rPr>
              <a:t>Витамин Д – 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rgbClr val="C00000"/>
                </a:solidFill>
              </a:rPr>
              <a:t>Витамин Е – 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rgbClr val="C00000"/>
                </a:solidFill>
              </a:rPr>
              <a:t>Кальций, железо, магний, фосфор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9D948-6DC6-4E4D-BD21-AFD778458351}" type="datetime1">
              <a:rPr lang="ru-RU" smtClean="0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B8890-2055-4281-825F-45CE487F956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67544" y="1412776"/>
            <a:ext cx="822960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1700808"/>
            <a:ext cx="1152128" cy="1067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C:\Documents and Settings\Admin\Рабочий стол\1304007464_193248333_1----Wayfarer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2852936"/>
            <a:ext cx="1584176" cy="887138"/>
          </a:xfrm>
          <a:prstGeom prst="rect">
            <a:avLst/>
          </a:prstGeom>
          <a:noFill/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5652120" y="2924944"/>
            <a:ext cx="1296144" cy="72008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5796136" y="2852936"/>
            <a:ext cx="999728" cy="87248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3" name="Picture 7" descr="C:\Documents and Settings\Admin\Рабочий стол\gimnastka_na_brevne_600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6F8F5"/>
              </a:clrFrom>
              <a:clrTo>
                <a:srgbClr val="F6F8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3573016"/>
            <a:ext cx="1872208" cy="1060918"/>
          </a:xfrm>
          <a:prstGeom prst="rect">
            <a:avLst/>
          </a:prstGeom>
          <a:noFill/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4725144"/>
            <a:ext cx="118777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От мороженого толстеют!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9D948-6DC6-4E4D-BD21-AFD778458351}" type="datetime1">
              <a:rPr lang="ru-RU" smtClean="0"/>
              <a:pPr>
                <a:defRPr/>
              </a:pPr>
              <a:t>03.12.2019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B8890-2055-4281-825F-45CE487F956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67544" y="1484784"/>
            <a:ext cx="8136904" cy="456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 descr="C:\Documents and Settings\Admin\Рабочий стол\6073766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2708920"/>
            <a:ext cx="3121025" cy="23415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3563888" y="3356992"/>
            <a:ext cx="1224136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C00000"/>
                </a:solidFill>
              </a:rPr>
              <a:t>=</a:t>
            </a:r>
            <a:endParaRPr lang="ru-RU" sz="9600" dirty="0">
              <a:solidFill>
                <a:srgbClr val="C00000"/>
              </a:solidFill>
            </a:endParaRPr>
          </a:p>
        </p:txBody>
      </p:sp>
      <p:pic>
        <p:nvPicPr>
          <p:cNvPr id="8196" name="Picture 4" descr="C:\Documents and Settings\Admin\Рабочий стол\P10407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176519">
            <a:off x="4748894" y="2743537"/>
            <a:ext cx="1920399" cy="29976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7" name="Picture 5" descr="C:\Documents and Settings\Admin\Рабочий стол\P10407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434262">
            <a:off x="6694657" y="2096219"/>
            <a:ext cx="1891335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Анкетирование</a:t>
            </a:r>
            <a:r>
              <a:rPr lang="ru-RU" sz="5400" b="1" dirty="0" smtClean="0">
                <a:solidFill>
                  <a:srgbClr val="002060"/>
                </a:solidFill>
              </a:rPr>
              <a:t> 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22 человека</a:t>
            </a:r>
          </a:p>
          <a:p>
            <a:pPr lvl="0"/>
            <a:r>
              <a:rPr lang="ru-RU" sz="4000" b="1" dirty="0" smtClean="0">
                <a:solidFill>
                  <a:srgbClr val="0070C0"/>
                </a:solidFill>
              </a:rPr>
              <a:t>Любите ли Вы мороженое?</a:t>
            </a:r>
          </a:p>
          <a:p>
            <a:pPr lvl="0"/>
            <a:r>
              <a:rPr lang="ru-RU" sz="4000" b="1" dirty="0" smtClean="0">
                <a:solidFill>
                  <a:srgbClr val="0070C0"/>
                </a:solidFill>
              </a:rPr>
              <a:t>Как часто Вы едите мороженое?</a:t>
            </a:r>
          </a:p>
          <a:p>
            <a:pPr lvl="0"/>
            <a:r>
              <a:rPr lang="ru-RU" sz="4000" b="1" dirty="0" smtClean="0">
                <a:solidFill>
                  <a:srgbClr val="0070C0"/>
                </a:solidFill>
              </a:rPr>
              <a:t>Какое мороженое предпочитаете?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9D948-6DC6-4E4D-BD21-AFD778458351}" type="datetime1">
              <a:rPr lang="ru-RU" smtClean="0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B8890-2055-4281-825F-45CE487F956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Любите ли Вы мороженое?</a:t>
            </a:r>
            <a:endParaRPr lang="ru-RU" sz="48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0" y="1844824"/>
          <a:ext cx="8435280" cy="428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9D948-6DC6-4E4D-BD21-AFD778458351}" type="datetime1">
              <a:rPr lang="ru-RU" smtClean="0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B8890-2055-4281-825F-45CE487F956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graphicFrame>
        <p:nvGraphicFramePr>
          <p:cNvPr id="7" name="Содержимое 5"/>
          <p:cNvGraphicFramePr>
            <a:graphicFrameLocks/>
          </p:cNvGraphicFramePr>
          <p:nvPr/>
        </p:nvGraphicFramePr>
        <p:xfrm>
          <a:off x="403920" y="1997224"/>
          <a:ext cx="8435280" cy="428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 t="17316" r="-1298"/>
          <a:stretch>
            <a:fillRect/>
          </a:stretch>
        </p:blipFill>
        <p:spPr bwMode="auto">
          <a:xfrm>
            <a:off x="214282" y="285728"/>
            <a:ext cx="4288500" cy="2625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G:\DCIM\100PHOTO\SAM_246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3331570"/>
            <a:ext cx="4143404" cy="3295994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/>
          <a:srcRect l="9869" t="2632" r="7236" b="7894"/>
          <a:stretch>
            <a:fillRect/>
          </a:stretch>
        </p:blipFill>
        <p:spPr bwMode="auto">
          <a:xfrm>
            <a:off x="5181324" y="357166"/>
            <a:ext cx="317689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 descr="G:\DCIM\100PHOTO\SAM_247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0628" y="3071810"/>
            <a:ext cx="3571900" cy="3594375"/>
          </a:xfrm>
          <a:prstGeom prst="rect">
            <a:avLst/>
          </a:prstGeom>
          <a:noFill/>
        </p:spPr>
      </p:pic>
      <p:pic>
        <p:nvPicPr>
          <p:cNvPr id="6" name="Picture 3" descr="G:\DCIM\100PHOTO\SAM_246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3284984"/>
            <a:ext cx="4143404" cy="32959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 l="18593" t="10438" r="8990"/>
          <a:stretch>
            <a:fillRect/>
          </a:stretch>
        </p:blipFill>
        <p:spPr bwMode="auto">
          <a:xfrm>
            <a:off x="0" y="0"/>
            <a:ext cx="4714876" cy="43733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/>
          <a:srcRect l="26923" t="12821"/>
          <a:stretch>
            <a:fillRect/>
          </a:stretch>
        </p:blipFill>
        <p:spPr bwMode="auto">
          <a:xfrm>
            <a:off x="4214809" y="2143116"/>
            <a:ext cx="4929191" cy="44103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/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Домашняя  лаборатория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9D948-6DC6-4E4D-BD21-AFD778458351}" type="datetime1">
              <a:rPr lang="ru-RU" smtClean="0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B8890-2055-4281-825F-45CE487F956D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00042"/>
            <a:ext cx="833706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          </a:t>
            </a:r>
            <a:r>
              <a:rPr lang="ru-RU" sz="4000" b="1" i="1" dirty="0" smtClean="0">
                <a:solidFill>
                  <a:srgbClr val="002060"/>
                </a:solidFill>
              </a:rPr>
              <a:t>Опыты и эксперименты</a:t>
            </a:r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                                      Опыт 1: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Материалы: </a:t>
            </a:r>
            <a:r>
              <a:rPr lang="ru-RU" sz="2800" dirty="0" smtClean="0">
                <a:solidFill>
                  <a:srgbClr val="0070C0"/>
                </a:solidFill>
              </a:rPr>
              <a:t>2 кружки, молоко, вода, сахар.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Ход эксперимента: </a:t>
            </a:r>
            <a:r>
              <a:rPr lang="ru-RU" sz="2800" dirty="0" smtClean="0">
                <a:solidFill>
                  <a:srgbClr val="0070C0"/>
                </a:solidFill>
              </a:rPr>
              <a:t>Берем 2 кружки, в одну наливаем воду, во вторую молоко. Затем в обе добавляем сахар, и смотрим, где сахар растворится быстрее. Затем полученную смесь замораживаем, и ждем, получится ли мороженое.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Вывод: </a:t>
            </a:r>
            <a:r>
              <a:rPr lang="ru-RU" sz="2800" dirty="0" smtClean="0">
                <a:solidFill>
                  <a:srgbClr val="0070C0"/>
                </a:solidFill>
              </a:rPr>
              <a:t>мороженое не получилось, получилась сладкая замороженная молочная смесь.</a:t>
            </a:r>
          </a:p>
          <a:p>
            <a:endParaRPr lang="ru-RU" sz="28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/>
          <a:srcRect l="19345" t="17657" r="25594" b="5952"/>
          <a:stretch>
            <a:fillRect/>
          </a:stretch>
        </p:blipFill>
        <p:spPr bwMode="auto">
          <a:xfrm>
            <a:off x="214282" y="285728"/>
            <a:ext cx="370735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/>
          <a:srcRect l="12554" t="16738" r="21091" b="1962"/>
          <a:stretch>
            <a:fillRect/>
          </a:stretch>
        </p:blipFill>
        <p:spPr bwMode="auto">
          <a:xfrm>
            <a:off x="4521574" y="291520"/>
            <a:ext cx="4191730" cy="3851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 descr="G:\DCIM\100PHOTO\SAM_2448.JPG"/>
          <p:cNvPicPr>
            <a:picLocks noChangeAspect="1" noChangeArrowheads="1"/>
          </p:cNvPicPr>
          <p:nvPr/>
        </p:nvPicPr>
        <p:blipFill>
          <a:blip r:embed="rId4" cstate="email"/>
          <a:srcRect t="38782" r="7526" b="11038"/>
          <a:stretch>
            <a:fillRect/>
          </a:stretch>
        </p:blipFill>
        <p:spPr bwMode="auto">
          <a:xfrm>
            <a:off x="1500166" y="4214818"/>
            <a:ext cx="6143668" cy="250033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/>
          <a:srcRect l="19345" t="17657" r="25594" b="5952"/>
          <a:stretch>
            <a:fillRect/>
          </a:stretch>
        </p:blipFill>
        <p:spPr bwMode="auto">
          <a:xfrm>
            <a:off x="251520" y="332656"/>
            <a:ext cx="370735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571480"/>
            <a:ext cx="735811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                          Опыт 2: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Материалы: </a:t>
            </a:r>
            <a:r>
              <a:rPr lang="ru-RU" sz="2800" dirty="0" smtClean="0">
                <a:solidFill>
                  <a:srgbClr val="0070C0"/>
                </a:solidFill>
              </a:rPr>
              <a:t>1 пломбир.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Ход эксперимента: </a:t>
            </a:r>
            <a:r>
              <a:rPr lang="ru-RU" sz="2800" dirty="0" smtClean="0">
                <a:solidFill>
                  <a:srgbClr val="0070C0"/>
                </a:solidFill>
              </a:rPr>
              <a:t> 1 вафельный стаканчик с пломбиром разморозили до жидкого состояния, попробовали на вкус – </a:t>
            </a:r>
            <a:r>
              <a:rPr lang="ru-RU" sz="2800" dirty="0" err="1" smtClean="0">
                <a:solidFill>
                  <a:srgbClr val="0070C0"/>
                </a:solidFill>
              </a:rPr>
              <a:t>вкус</a:t>
            </a:r>
            <a:r>
              <a:rPr lang="ru-RU" sz="2800" dirty="0" smtClean="0">
                <a:solidFill>
                  <a:srgbClr val="0070C0"/>
                </a:solidFill>
              </a:rPr>
              <a:t> соответствует мороженому.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Затем снова замораживаем эту массу – после пробуем на вкус.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Вывод: </a:t>
            </a:r>
            <a:r>
              <a:rPr lang="ru-RU" sz="2800" dirty="0" smtClean="0">
                <a:solidFill>
                  <a:srgbClr val="0070C0"/>
                </a:solidFill>
              </a:rPr>
              <a:t>после </a:t>
            </a:r>
            <a:r>
              <a:rPr lang="ru-RU" sz="2800" dirty="0" err="1" smtClean="0">
                <a:solidFill>
                  <a:srgbClr val="0070C0"/>
                </a:solidFill>
              </a:rPr>
              <a:t>разморозки</a:t>
            </a:r>
            <a:r>
              <a:rPr lang="ru-RU" sz="2800" dirty="0" smtClean="0">
                <a:solidFill>
                  <a:srgbClr val="0070C0"/>
                </a:solidFill>
              </a:rPr>
              <a:t> вкус мороженого не изменился, а при повторной заморозке стал другим (кристаллическим) .</a:t>
            </a:r>
          </a:p>
          <a:p>
            <a:endParaRPr lang="ru-RU" sz="2800" b="1" i="1" dirty="0" smtClean="0">
              <a:solidFill>
                <a:srgbClr val="0070C0"/>
              </a:solidFill>
            </a:endParaRPr>
          </a:p>
          <a:p>
            <a:endParaRPr lang="ru-RU" sz="2800" b="1" i="1" dirty="0" smtClean="0">
              <a:solidFill>
                <a:srgbClr val="0070C0"/>
              </a:solidFill>
            </a:endParaRPr>
          </a:p>
          <a:p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62034" y="105489"/>
            <a:ext cx="2199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Цель  работы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2376264"/>
          </a:xfrm>
        </p:spPr>
        <p:txBody>
          <a:bodyPr>
            <a:normAutofit fontScale="25000" lnSpcReduction="20000"/>
          </a:bodyPr>
          <a:lstStyle/>
          <a:p>
            <a:r>
              <a:rPr lang="ru-RU" sz="10100" b="1" dirty="0" smtClean="0">
                <a:solidFill>
                  <a:srgbClr val="0070C0"/>
                </a:solidFill>
              </a:rPr>
              <a:t> </a:t>
            </a:r>
            <a:r>
              <a:rPr lang="ru-RU" sz="19200" b="1" dirty="0" smtClean="0">
                <a:solidFill>
                  <a:srgbClr val="0070C0"/>
                </a:solidFill>
              </a:rPr>
              <a:t>выяснить, приносит мороженое пользу или вред, а также приготовить мороженое в домашних условиях</a:t>
            </a:r>
            <a:r>
              <a:rPr lang="ru-RU" sz="10100" b="1" dirty="0" smtClean="0">
                <a:solidFill>
                  <a:srgbClr val="0070C0"/>
                </a:solidFill>
              </a:rPr>
              <a:t>. </a:t>
            </a:r>
            <a:endParaRPr lang="ru-RU" sz="101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56F060-6320-469A-BF9D-05FFDA627EC1}" type="datetime1">
              <a:rPr lang="ru-RU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4603A4-2D75-4E46-82BE-082C70E8AA6A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/>
          <a:srcRect l="13205" t="12848" r="15058" b="14344"/>
          <a:stretch>
            <a:fillRect/>
          </a:stretch>
        </p:blipFill>
        <p:spPr bwMode="auto">
          <a:xfrm rot="5400000">
            <a:off x="-413730" y="985178"/>
            <a:ext cx="5857892" cy="445899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/>
          <a:srcRect l="11991" t="20253" r="16058" b="26450"/>
          <a:stretch>
            <a:fillRect/>
          </a:stretch>
        </p:blipFill>
        <p:spPr bwMode="auto">
          <a:xfrm rot="5400000">
            <a:off x="4117396" y="1311836"/>
            <a:ext cx="5838398" cy="378618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500174"/>
            <a:ext cx="835824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                                   Опыт 3: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Материалы: </a:t>
            </a:r>
            <a:r>
              <a:rPr lang="ru-RU" sz="3200" dirty="0" smtClean="0">
                <a:solidFill>
                  <a:srgbClr val="0070C0"/>
                </a:solidFill>
              </a:rPr>
              <a:t>кубики льда из сока и воды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Ход эксперимента: </a:t>
            </a:r>
            <a:r>
              <a:rPr lang="ru-RU" sz="3200" dirty="0" smtClean="0">
                <a:solidFill>
                  <a:srgbClr val="0070C0"/>
                </a:solidFill>
              </a:rPr>
              <a:t>предварительно замороженные кубики льда из воды и сока, выложить в две тарелки.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Вывод: </a:t>
            </a:r>
            <a:r>
              <a:rPr lang="ru-RU" sz="3200" dirty="0" smtClean="0">
                <a:solidFill>
                  <a:srgbClr val="0070C0"/>
                </a:solidFill>
              </a:rPr>
              <a:t>кубики из сока вкуснее, это настоящее мороженое.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Кубики льда из сока тают быстрее, чем кубики льда из воды.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568952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Правила употребления мороженого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Кушайте мороженое не торопясь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Чрезмерное употребление может стать причиной простуды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Кушать мороженое лучше в помещении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Дома  мороженое  долго  хранить нельзя!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9D948-6DC6-4E4D-BD21-AFD778458351}" type="datetime1">
              <a:rPr lang="ru-RU" smtClean="0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B8890-2055-4281-825F-45CE487F956D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/>
          <a:srcRect l="22588" t="36791" r="26076" b="4172"/>
          <a:stretch>
            <a:fillRect/>
          </a:stretch>
        </p:blipFill>
        <p:spPr bwMode="auto">
          <a:xfrm>
            <a:off x="1071538" y="500042"/>
            <a:ext cx="7143800" cy="6161528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2448272"/>
          </a:xfrm>
        </p:spPr>
        <p:txBody>
          <a:bodyPr/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Приятного  аппетита!</a:t>
            </a:r>
            <a:br>
              <a:rPr lang="ru-RU" sz="6600" b="1" dirty="0" smtClean="0">
                <a:solidFill>
                  <a:srgbClr val="C00000"/>
                </a:solidFill>
              </a:rPr>
            </a:br>
            <a:r>
              <a:rPr lang="ru-RU" sz="6600" b="1" dirty="0" smtClean="0">
                <a:solidFill>
                  <a:srgbClr val="C00000"/>
                </a:solidFill>
              </a:rPr>
              <a:t>Будьте  здоровы!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83A0D4-BEBB-41F3-9388-DF4B06977E12}" type="datetime1">
              <a:rPr lang="ru-RU" smtClean="0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467A2-932F-4E1B-927A-E973962FBB4C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Ссылки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hlinkClick r:id="rId2"/>
              </a:rPr>
              <a:t>http://www.artleo.com/food/11899-morozhenoe-vazochka.html</a:t>
            </a:r>
            <a:endParaRPr lang="ru-RU" sz="2000" dirty="0" smtClean="0"/>
          </a:p>
          <a:p>
            <a:r>
              <a:rPr lang="en-US" sz="2000" dirty="0" smtClean="0">
                <a:hlinkClick r:id="rId3"/>
              </a:rPr>
              <a:t>http://gifmir.ucoz.ru/photo/smajly_i_smajliki/image_99/14-0-249</a:t>
            </a:r>
            <a:endParaRPr lang="ru-RU" sz="2000" dirty="0" smtClean="0"/>
          </a:p>
          <a:p>
            <a:r>
              <a:rPr lang="en-US" sz="2000" dirty="0" smtClean="0">
                <a:hlinkClick r:id="rId4"/>
              </a:rPr>
              <a:t>http://yalta.olx.com.ua/wayfarer-iid-193248333</a:t>
            </a:r>
            <a:endParaRPr lang="ru-RU" sz="2000" dirty="0" smtClean="0"/>
          </a:p>
          <a:p>
            <a:r>
              <a:rPr lang="en-US" sz="2000" dirty="0" smtClean="0">
                <a:hlinkClick r:id="rId5"/>
              </a:rPr>
              <a:t>http://namonitore.ru/catalog/sport_mix/gimnastka_na_brevne.html</a:t>
            </a:r>
            <a:endParaRPr lang="ru-RU" sz="2000" dirty="0" smtClean="0"/>
          </a:p>
          <a:p>
            <a:r>
              <a:rPr lang="en-US" sz="2000" dirty="0" smtClean="0">
                <a:hlinkClick r:id="rId6"/>
              </a:rPr>
              <a:t>http://www.24open.ru/blogs/user/beybik3920304/1780600/</a:t>
            </a:r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9D948-6DC6-4E4D-BD21-AFD778458351}" type="datetime1">
              <a:rPr lang="ru-RU" smtClean="0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B8890-2055-4281-825F-45CE487F956D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071538" y="357166"/>
            <a:ext cx="7625606" cy="928694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              Задачи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186766" cy="476886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 1.Узнать, где и когда появилось мороженое. 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2.Выявит отношение к мороженому взрослых и 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детей. 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3.Выяснить, в чем польза и вред этого продукта. 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4.Узнать, из чего готовят холодный десерт. 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5.Научиться правильно употреблять этот 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продукт. </a:t>
            </a:r>
          </a:p>
          <a:p>
            <a:endParaRPr lang="ru-RU" sz="2000" b="1" dirty="0" smtClean="0">
              <a:solidFill>
                <a:srgbClr val="0070C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7CE90D-1466-402E-92E9-B8D4A41864F2}" type="datetime1">
              <a:rPr lang="ru-RU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37A3F-2BB4-4F20-A087-D1BDC449C90B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                Методы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7962108" cy="43696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 1.Выяснить, что  мы сами знаем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про мороженое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2.Анализ научной литературы, информация из интернета. 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3.0прос 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4.Наблюдение 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5.Опыты с мороженым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6.Анализ результатов</a:t>
            </a:r>
          </a:p>
          <a:p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9D948-6DC6-4E4D-BD21-AFD778458351}" type="datetime1">
              <a:rPr lang="ru-RU" smtClean="0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B8890-2055-4281-825F-45CE487F956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Из истории мороженого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76464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Мороженому </a:t>
            </a:r>
            <a:r>
              <a:rPr lang="ru-RU" sz="3600" b="1" dirty="0" smtClean="0">
                <a:solidFill>
                  <a:srgbClr val="C00000"/>
                </a:solidFill>
              </a:rPr>
              <a:t>5000</a:t>
            </a:r>
            <a:r>
              <a:rPr lang="ru-RU" b="1" dirty="0" smtClean="0">
                <a:solidFill>
                  <a:srgbClr val="0070C0"/>
                </a:solidFill>
              </a:rPr>
              <a:t> лет!</a:t>
            </a:r>
          </a:p>
          <a:p>
            <a:r>
              <a:rPr lang="ru-RU" b="1" i="1" u="sng" dirty="0" smtClean="0">
                <a:solidFill>
                  <a:srgbClr val="0070C0"/>
                </a:solidFill>
              </a:rPr>
              <a:t>Китай:</a:t>
            </a:r>
            <a:r>
              <a:rPr lang="ru-RU" b="1" dirty="0" smtClean="0">
                <a:solidFill>
                  <a:srgbClr val="0070C0"/>
                </a:solidFill>
              </a:rPr>
              <a:t> снег, лёд + кусочки фруктов</a:t>
            </a:r>
          </a:p>
          <a:p>
            <a:r>
              <a:rPr lang="ru-RU" b="1" i="1" u="sng" dirty="0" smtClean="0">
                <a:solidFill>
                  <a:srgbClr val="0070C0"/>
                </a:solidFill>
              </a:rPr>
              <a:t>Италия:</a:t>
            </a:r>
            <a:r>
              <a:rPr lang="ru-RU" b="1" dirty="0" smtClean="0">
                <a:solidFill>
                  <a:srgbClr val="0070C0"/>
                </a:solidFill>
              </a:rPr>
              <a:t> снег, лёд, фрукты + мёд и молоко</a:t>
            </a:r>
          </a:p>
          <a:p>
            <a:r>
              <a:rPr lang="ru-RU" b="1" i="1" u="sng" dirty="0" smtClean="0">
                <a:solidFill>
                  <a:srgbClr val="0070C0"/>
                </a:solidFill>
              </a:rPr>
              <a:t>Русь:</a:t>
            </a:r>
            <a:r>
              <a:rPr lang="ru-RU" b="1" dirty="0" smtClean="0">
                <a:solidFill>
                  <a:srgbClr val="0070C0"/>
                </a:solidFill>
              </a:rPr>
              <a:t> мелко наструганное замороженное молоко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Промышленное производство в России – </a:t>
            </a:r>
            <a:r>
              <a:rPr lang="ru-RU" sz="3600" b="1" dirty="0" smtClean="0">
                <a:solidFill>
                  <a:srgbClr val="C00000"/>
                </a:solidFill>
              </a:rPr>
              <a:t>80</a:t>
            </a:r>
            <a:r>
              <a:rPr lang="ru-RU" b="1" dirty="0" smtClean="0">
                <a:solidFill>
                  <a:srgbClr val="0070C0"/>
                </a:solidFill>
              </a:rPr>
              <a:t> лет назад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9D948-6DC6-4E4D-BD21-AFD778458351}" type="datetime1">
              <a:rPr lang="ru-RU" smtClean="0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B8890-2055-4281-825F-45CE487F956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/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Какое бывает мороженое?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4186808" cy="399330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ru-RU" sz="4400" b="1" dirty="0" smtClean="0">
                <a:solidFill>
                  <a:srgbClr val="0070C0"/>
                </a:solidFill>
              </a:rPr>
              <a:t>Закалённое</a:t>
            </a:r>
          </a:p>
          <a:p>
            <a:pPr>
              <a:lnSpc>
                <a:spcPct val="200000"/>
              </a:lnSpc>
            </a:pPr>
            <a:r>
              <a:rPr lang="ru-RU" sz="4400" b="1" dirty="0" smtClean="0">
                <a:solidFill>
                  <a:srgbClr val="0070C0"/>
                </a:solidFill>
              </a:rPr>
              <a:t>Мягкое</a:t>
            </a:r>
          </a:p>
          <a:p>
            <a:pPr>
              <a:lnSpc>
                <a:spcPct val="200000"/>
              </a:lnSpc>
            </a:pPr>
            <a:r>
              <a:rPr lang="ru-RU" sz="4400" b="1" dirty="0" smtClean="0">
                <a:solidFill>
                  <a:srgbClr val="0070C0"/>
                </a:solidFill>
              </a:rPr>
              <a:t>Домашнее 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9D948-6DC6-4E4D-BD21-AFD778458351}" type="datetime1">
              <a:rPr lang="ru-RU" smtClean="0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B8890-2055-4281-825F-45CE487F956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7170" name="Picture 2" descr="C:\Documents and Settings\Admin\Рабочий стол\P10407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52320" y="1628800"/>
            <a:ext cx="1478414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4" name="Picture 6" descr="C:\Documents and Settings\Admin\Рабочий стол\artleo.com_1189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96136" y="3140968"/>
            <a:ext cx="2411876" cy="18089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Какое бывает мороженое?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4762872" cy="3993307"/>
          </a:xfrm>
        </p:spPr>
        <p:txBody>
          <a:bodyPr/>
          <a:lstStyle/>
          <a:p>
            <a:pPr lvl="0"/>
            <a:r>
              <a:rPr lang="ru-RU" sz="3600" b="1" dirty="0" smtClean="0">
                <a:solidFill>
                  <a:srgbClr val="0070C0"/>
                </a:solidFill>
              </a:rPr>
              <a:t>Молочное</a:t>
            </a:r>
          </a:p>
          <a:p>
            <a:pPr lvl="0"/>
            <a:r>
              <a:rPr lang="ru-RU" sz="3600" b="1" dirty="0" smtClean="0">
                <a:solidFill>
                  <a:srgbClr val="0070C0"/>
                </a:solidFill>
              </a:rPr>
              <a:t>Сливочное</a:t>
            </a:r>
          </a:p>
          <a:p>
            <a:pPr lvl="0"/>
            <a:r>
              <a:rPr lang="ru-RU" sz="3600" b="1" dirty="0" smtClean="0">
                <a:solidFill>
                  <a:srgbClr val="0070C0"/>
                </a:solidFill>
              </a:rPr>
              <a:t>Пломбир</a:t>
            </a:r>
          </a:p>
          <a:p>
            <a:pPr lvl="0"/>
            <a:r>
              <a:rPr lang="ru-RU" sz="3600" b="1" dirty="0" smtClean="0">
                <a:solidFill>
                  <a:srgbClr val="0070C0"/>
                </a:solidFill>
              </a:rPr>
              <a:t>Плодово-ягодное</a:t>
            </a:r>
          </a:p>
          <a:p>
            <a:pPr lvl="0"/>
            <a:r>
              <a:rPr lang="ru-RU" sz="3600" b="1" dirty="0" smtClean="0">
                <a:solidFill>
                  <a:srgbClr val="0070C0"/>
                </a:solidFill>
              </a:rPr>
              <a:t>Ароматическое</a:t>
            </a:r>
          </a:p>
          <a:p>
            <a:pPr lvl="0"/>
            <a:r>
              <a:rPr lang="ru-RU" sz="3600" b="1" dirty="0" smtClean="0">
                <a:solidFill>
                  <a:srgbClr val="0070C0"/>
                </a:solidFill>
              </a:rPr>
              <a:t>Фруктовый лёд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9D948-6DC6-4E4D-BD21-AFD778458351}" type="datetime1">
              <a:rPr lang="ru-RU" smtClean="0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B8890-2055-4281-825F-45CE487F956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5122" name="Picture 2" descr="C:\Documents and Settings\Admin\Рабочий стол\P104094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8862787">
            <a:off x="4023193" y="3248178"/>
            <a:ext cx="5093529" cy="1815454"/>
          </a:xfrm>
          <a:prstGeom prst="rect">
            <a:avLst/>
          </a:prstGeom>
          <a:noFill/>
        </p:spPr>
      </p:pic>
      <p:sp>
        <p:nvSpPr>
          <p:cNvPr id="8" name="Овал 7"/>
          <p:cNvSpPr/>
          <p:nvPr/>
        </p:nvSpPr>
        <p:spPr>
          <a:xfrm rot="18975745">
            <a:off x="3376218" y="3315520"/>
            <a:ext cx="5452442" cy="9132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2664296"/>
          </a:xfrm>
        </p:spPr>
        <p:txBody>
          <a:bodyPr/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Полезное  или  вредное  мороженое?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9D948-6DC6-4E4D-BD21-AFD778458351}" type="datetime1">
              <a:rPr lang="ru-RU" smtClean="0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B8890-2055-4281-825F-45CE487F956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От мороженого болит горло! </a:t>
            </a:r>
            <a:endParaRPr lang="ru-RU" sz="48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060575"/>
          <a:ext cx="8229600" cy="4065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9D948-6DC6-4E4D-BD21-AFD778458351}" type="datetime1">
              <a:rPr lang="ru-RU" smtClean="0"/>
              <a:pPr>
                <a:defRPr/>
              </a:pPr>
              <a:t>03.12.2019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B8890-2055-4281-825F-45CE487F956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83568" y="1412776"/>
            <a:ext cx="7776864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</TotalTime>
  <Words>456</Words>
  <Application>Microsoft Office PowerPoint</Application>
  <PresentationFormat>Экран (4:3)</PresentationFormat>
  <Paragraphs>115</Paragraphs>
  <Slides>26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Поток</vt:lpstr>
      <vt:lpstr>Лакомство  для  Снежной  королевы</vt:lpstr>
      <vt:lpstr>Цель  работы</vt:lpstr>
      <vt:lpstr>              Задачи</vt:lpstr>
      <vt:lpstr>                Методы </vt:lpstr>
      <vt:lpstr>Из истории мороженого</vt:lpstr>
      <vt:lpstr>Какое бывает мороженое?</vt:lpstr>
      <vt:lpstr>Какое бывает мороженое?</vt:lpstr>
      <vt:lpstr>Полезное  или  вредное  мороженое?</vt:lpstr>
      <vt:lpstr>От мороженого болит горло! </vt:lpstr>
      <vt:lpstr>В мороженом нет витаминов!</vt:lpstr>
      <vt:lpstr>От мороженого толстеют!</vt:lpstr>
      <vt:lpstr>Анкетирование </vt:lpstr>
      <vt:lpstr>Любите ли Вы мороженое?</vt:lpstr>
      <vt:lpstr>Слайд 14</vt:lpstr>
      <vt:lpstr>Слайд 15</vt:lpstr>
      <vt:lpstr>Домашняя  лаборатория</vt:lpstr>
      <vt:lpstr>Слайд 17</vt:lpstr>
      <vt:lpstr>Слайд 18</vt:lpstr>
      <vt:lpstr>Слайд 19</vt:lpstr>
      <vt:lpstr>Слайд 20</vt:lpstr>
      <vt:lpstr>Слайд 21</vt:lpstr>
      <vt:lpstr>Слайд 22</vt:lpstr>
      <vt:lpstr>Правила употребления мороженого</vt:lpstr>
      <vt:lpstr>Слайд 24</vt:lpstr>
      <vt:lpstr>Приятного  аппетита! Будьте  здоровы!</vt:lpstr>
      <vt:lpstr>Ссылки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Лакомство  для  Снежной  королевы</dc:title>
  <cp:lastModifiedBy>tr-42</cp:lastModifiedBy>
  <cp:revision>22</cp:revision>
  <dcterms:modified xsi:type="dcterms:W3CDTF">2019-12-03T15:07:25Z</dcterms:modified>
</cp:coreProperties>
</file>