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84" r:id="rId3"/>
    <p:sldId id="308" r:id="rId4"/>
    <p:sldId id="290" r:id="rId5"/>
    <p:sldId id="291" r:id="rId6"/>
    <p:sldId id="283" r:id="rId7"/>
    <p:sldId id="286" r:id="rId8"/>
    <p:sldId id="288" r:id="rId9"/>
    <p:sldId id="289" r:id="rId10"/>
    <p:sldId id="281" r:id="rId11"/>
    <p:sldId id="285" r:id="rId12"/>
    <p:sldId id="257" r:id="rId13"/>
    <p:sldId id="292" r:id="rId14"/>
    <p:sldId id="264" r:id="rId15"/>
    <p:sldId id="294" r:id="rId16"/>
    <p:sldId id="277" r:id="rId17"/>
    <p:sldId id="299" r:id="rId18"/>
    <p:sldId id="262" r:id="rId19"/>
    <p:sldId id="293" r:id="rId20"/>
    <p:sldId id="278" r:id="rId21"/>
    <p:sldId id="296" r:id="rId22"/>
    <p:sldId id="275" r:id="rId23"/>
    <p:sldId id="295" r:id="rId24"/>
    <p:sldId id="266" r:id="rId25"/>
    <p:sldId id="297" r:id="rId26"/>
    <p:sldId id="265" r:id="rId27"/>
    <p:sldId id="298" r:id="rId28"/>
    <p:sldId id="269" r:id="rId29"/>
    <p:sldId id="300" r:id="rId30"/>
    <p:sldId id="279" r:id="rId31"/>
    <p:sldId id="304" r:id="rId32"/>
    <p:sldId id="271" r:id="rId33"/>
    <p:sldId id="303" r:id="rId34"/>
    <p:sldId id="280" r:id="rId35"/>
    <p:sldId id="301" r:id="rId36"/>
    <p:sldId id="307" r:id="rId37"/>
    <p:sldId id="305" r:id="rId38"/>
    <p:sldId id="306" r:id="rId39"/>
    <p:sldId id="274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FFEC"/>
    <a:srgbClr val="DDFFDD"/>
    <a:srgbClr val="00FF99"/>
    <a:srgbClr val="003300"/>
    <a:srgbClr val="C1FFC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58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47A5356-3AF3-4535-8D61-8D2EEE6D1930}" type="datetimeFigureOut">
              <a:rPr lang="ru-RU"/>
              <a:pPr>
                <a:defRPr/>
              </a:pPr>
              <a:t>14.01.2021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957E9D9-E0FD-494D-A71C-64C58642F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a_e2d893b5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142875"/>
            <a:ext cx="1428750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00427-0BA7-44BA-B28B-50885C24E084}" type="datetimeFigureOut">
              <a:rPr lang="ru-RU"/>
              <a:pPr>
                <a:defRPr/>
              </a:pPr>
              <a:t>14.01.2021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8963" y="650081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corowina.ucoz.com</a:t>
            </a:r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E9648-76E2-4CDA-96F9-91AA094B81E4}" type="datetimeFigureOut">
              <a:rPr lang="ru-RU"/>
              <a:pPr>
                <a:defRPr/>
              </a:pPr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CB1C2-7EBD-4518-B047-A6C41BA85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D256F-318E-4877-80B1-22B86046CFFA}" type="datetimeFigureOut">
              <a:rPr lang="ru-RU"/>
              <a:pPr>
                <a:defRPr/>
              </a:pPr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31CDE-640D-4446-BC1D-F7EC6EB62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B3A4B-5031-422D-8E89-63CA4BA6EAC9}" type="datetimeFigureOut">
              <a:rPr lang="ru-RU"/>
              <a:pPr>
                <a:defRPr/>
              </a:pPr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F0252-933F-46DC-80DE-DEBF8CDBF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D79C0-9212-4392-8244-73DE854D30BC}" type="datetimeFigureOut">
              <a:rPr lang="ru-RU"/>
              <a:pPr>
                <a:defRPr/>
              </a:pPr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1B6CE-A0FA-429D-947E-C37ACB1A9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BD7C7-868B-4C0F-A4AB-6502140E0B5D}" type="datetimeFigureOut">
              <a:rPr lang="ru-RU"/>
              <a:pPr>
                <a:defRPr/>
              </a:pPr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F8CE1-AEC0-4F3F-8873-DE91B068B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AAEAA-6C86-400E-9D71-189DD8A29E22}" type="datetimeFigureOut">
              <a:rPr lang="ru-RU"/>
              <a:pPr>
                <a:defRPr/>
              </a:pPr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7BA24-BE28-4902-8F3E-E53E914A6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5D3F4-10C8-408C-B514-6F17F64465EE}" type="datetimeFigureOut">
              <a:rPr lang="ru-RU"/>
              <a:pPr>
                <a:defRPr/>
              </a:pPr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57FFB-735C-44A4-B16C-3C086BCAC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39E6E-69AB-4FD6-9624-DA0C1076E811}" type="datetimeFigureOut">
              <a:rPr lang="ru-RU"/>
              <a:pPr>
                <a:defRPr/>
              </a:pPr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225A0-D97F-4659-8CC7-448829078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7F5F5-A7DB-4ADB-9054-6B9465BD91C8}" type="datetimeFigureOut">
              <a:rPr lang="ru-RU"/>
              <a:pPr>
                <a:defRPr/>
              </a:pPr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3A11B-DAE2-4071-8CC9-09601565C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BFF35-B2CF-4D87-9378-E91258C8FBB9}" type="datetimeFigureOut">
              <a:rPr lang="ru-RU"/>
              <a:pPr>
                <a:defRPr/>
              </a:pPr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D08E9-C2F3-4DB5-A4B4-05AD048B6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428596" y="285728"/>
            <a:ext cx="8358246" cy="6286544"/>
          </a:xfrm>
          <a:prstGeom prst="roundRect">
            <a:avLst/>
          </a:prstGeom>
          <a:solidFill>
            <a:srgbClr val="C1FFC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85D2BC-6204-40B7-8754-E064AAC4141E}" type="datetimeFigureOut">
              <a:rPr lang="ru-RU"/>
              <a:pPr>
                <a:defRPr/>
              </a:pPr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64343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corowina.ucoz.com</a:t>
            </a:r>
            <a:endParaRPr lang="ru-RU"/>
          </a:p>
        </p:txBody>
      </p:sp>
      <p:pic>
        <p:nvPicPr>
          <p:cNvPr id="1034" name="Рисунок 9" descr="1263974281_6.jp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8800" y="5357813"/>
            <a:ext cx="15208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ransition spd="med">
    <p:plu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571625" y="571500"/>
            <a:ext cx="6786563" cy="2214563"/>
          </a:xfrm>
          <a:prstGeom prst="horizontalScroll">
            <a:avLst/>
          </a:prstGeom>
          <a:solidFill>
            <a:srgbClr val="DDFFD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5" name="Заголовок 5"/>
          <p:cNvSpPr>
            <a:spLocks noGrp="1"/>
          </p:cNvSpPr>
          <p:nvPr>
            <p:ph type="ctrTitle"/>
          </p:nvPr>
        </p:nvSpPr>
        <p:spPr>
          <a:xfrm>
            <a:off x="1143000" y="428625"/>
            <a:ext cx="7772400" cy="2428875"/>
          </a:xfrm>
        </p:spPr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«Значение разных видов конструкторов в формировании детей дошкольного возраста познавательной активности и конструктивных навыков в рамках  STEAM  технологий»</a:t>
            </a:r>
            <a:endParaRPr lang="ru-RU" sz="2400" b="1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4786313" y="6581775"/>
            <a:ext cx="1785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corowina.ucoz.com</a:t>
            </a:r>
            <a:endParaRPr lang="ru-RU" sz="1200" dirty="0"/>
          </a:p>
        </p:txBody>
      </p:sp>
      <p:sp>
        <p:nvSpPr>
          <p:cNvPr id="1331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Петракова Лариса Григорьевна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857250" y="357188"/>
            <a:ext cx="714375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000">
                <a:solidFill>
                  <a:srgbClr val="002060"/>
                </a:solidFill>
                <a:cs typeface="Times New Roman" pitchFamily="18" charset="0"/>
              </a:rPr>
              <a:t>–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это основной способ восприятия информации, окружающей реальности, моделей поведения.</a:t>
            </a:r>
            <a:endParaRPr lang="ru-RU" sz="900">
              <a:solidFill>
                <a:srgbClr val="002060"/>
              </a:solidFill>
            </a:endParaRPr>
          </a:p>
          <a:p>
            <a:pPr indent="450850" algn="ctr" eaLnBrk="0" hangingPunct="0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игру ребенок понимает, как все должно быть устроено. Одним из вариантов увлекательной, обучающей и развивающей игры является </a:t>
            </a:r>
            <a:r>
              <a:rPr lang="ru-RU" sz="2000"/>
              <a:t> </a:t>
            </a:r>
            <a:endParaRPr lang="ru-RU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ctr" eaLnBrk="0" hangingPunct="0"/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конструктор</a:t>
            </a:r>
            <a:r>
              <a:rPr lang="ru-RU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>
              <a:solidFill>
                <a:srgbClr val="002060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 rot="5400000">
            <a:off x="2294952" y="3062842"/>
            <a:ext cx="3929091" cy="2946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E:\конструирование\схемы\14519953343420473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833688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285750" y="428625"/>
            <a:ext cx="78581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сегодняшний день существует масса </a:t>
            </a:r>
          </a:p>
          <a:p>
            <a:pPr indent="450850" algn="ctr" eaLnBrk="0" hangingPunct="0"/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различных видов </a:t>
            </a:r>
          </a:p>
          <a:p>
            <a:pPr indent="450850" algn="ctr" eaLnBrk="0" hangingPunct="0"/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конструкторов</a:t>
            </a:r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>
              <a:solidFill>
                <a:srgbClr val="002060"/>
              </a:solidFill>
            </a:endParaRPr>
          </a:p>
        </p:txBody>
      </p:sp>
      <p:pic>
        <p:nvPicPr>
          <p:cNvPr id="23556" name="Picture 2" descr="E:\конструирование\схемы\zoob20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428750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 descr="E:\конструирование\схемы\Magnetic_Sticks_and_Ball__WISEMAG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1357313"/>
            <a:ext cx="22145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 descr="E:\конструирование\схемы\konstryktor_lego_education_preschool_45020_nabor_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2786063"/>
            <a:ext cx="207168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5" descr="E:\конструирование\схемы\1485502511.326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75" y="4572000"/>
            <a:ext cx="2143125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4786313" y="6581775"/>
            <a:ext cx="1785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corowina.ucoz.com</a:t>
            </a:r>
            <a:endParaRPr lang="ru-RU" sz="1200"/>
          </a:p>
        </p:txBody>
      </p:sp>
      <p:sp>
        <p:nvSpPr>
          <p:cNvPr id="24579" name="Прямоугольник 5"/>
          <p:cNvSpPr>
            <a:spLocks noChangeArrowheads="1"/>
          </p:cNvSpPr>
          <p:nvPr/>
        </p:nvSpPr>
        <p:spPr bwMode="auto">
          <a:xfrm>
            <a:off x="500063" y="571500"/>
            <a:ext cx="85010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Кубики</a:t>
            </a:r>
            <a:endParaRPr lang="ru-RU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(деревянные, тканевые, пластмассовые).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Являются самым первым материалом для конструирования.</a:t>
            </a:r>
          </a:p>
        </p:txBody>
      </p:sp>
      <p:pic>
        <p:nvPicPr>
          <p:cNvPr id="14341" name="Picture 10" descr="http://pitprice.ru/img/New-6pcs-Multifunctional-Rattle-Blocks-for-Kids-Learning-Educational-Toys-Infant-Mix-Match-Plush-Doll-Gift__3228113469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8" y="4357688"/>
            <a:ext cx="2071687" cy="2071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vidy-konstruktorov-dlya-dete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79552">
            <a:off x="662698" y="2552676"/>
            <a:ext cx="3143250" cy="2357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3" name="Picture 8" descr="http://cook.minemshop.ru/image/audio_cd_covers/101583846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93126">
            <a:off x="5680838" y="2582494"/>
            <a:ext cx="2755900" cy="250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 flipV="1">
            <a:off x="1643042" y="1928802"/>
            <a:ext cx="5238647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857250" y="571500"/>
            <a:ext cx="7929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не только очень увлекают детей, но и помогают развиваться пространственному воображению, знакомят с формами предметов, и формируют цветовое восприятие. </a:t>
            </a:r>
          </a:p>
        </p:txBody>
      </p:sp>
    </p:spTree>
  </p:cSld>
  <p:clrMapOvr>
    <a:masterClrMapping/>
  </p:clrMapOvr>
  <p:transition spd="med"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785813" y="571500"/>
            <a:ext cx="7858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Напольные конструкторы </a:t>
            </a:r>
          </a:p>
          <a:p>
            <a:pPr algn="ctr"/>
            <a:r>
              <a:rPr lang="ru-RU" sz="2400">
                <a:solidFill>
                  <a:srgbClr val="002060"/>
                </a:solidFill>
              </a:rPr>
              <a:t>(большие и маленькие детали для постройки домов, как в рост ребёнка, так и в кукольный рост).</a:t>
            </a: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1571604" y="1571612"/>
            <a:ext cx="5786478" cy="433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2071688" y="585787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конструктор даёт возможность возводить величественные сооружения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785813" y="500063"/>
            <a:ext cx="7786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Помогает развиваться творческому мышлению, цветному восприятию, комбинаторике, пространственному </a:t>
            </a:r>
            <a:r>
              <a:rPr lang="ru-RU" sz="2400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воображению</a:t>
            </a:r>
            <a:r>
              <a:rPr lang="ru-RU" sz="2400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многим другим навыкам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 flipV="1">
            <a:off x="500034" y="1714488"/>
            <a:ext cx="4714908" cy="3872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395" name="Picture 3" descr="C:\Users\валера\Desktop\поделки\20191023_07382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5024492" y="2190690"/>
            <a:ext cx="3809923" cy="285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1000125" y="428625"/>
            <a:ext cx="7286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Конструктор для детей «Лего»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выпускается самых разнообразных видов, для детей всех возрастов. </a:t>
            </a:r>
          </a:p>
        </p:txBody>
      </p:sp>
      <p:pic>
        <p:nvPicPr>
          <p:cNvPr id="24586" name="Picture 10" descr="https://for-kids.by/files/uploads/lego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500174"/>
            <a:ext cx="5838825" cy="481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785813" y="642938"/>
            <a:ext cx="4000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072063" y="1285875"/>
            <a:ext cx="3571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 eaLnBrk="0" hangingPunct="0"/>
            <a:r>
              <a:rPr lang="ru-RU" sz="1400"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5072063" y="1571625"/>
            <a:ext cx="35718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LEGO способствует развитию двигательных навыков и мелкой моторики. </a:t>
            </a:r>
          </a:p>
        </p:txBody>
      </p:sp>
    </p:spTree>
  </p:cSld>
  <p:clrMapOvr>
    <a:masterClrMapping/>
  </p:clrMapOvr>
  <p:transition spd="med">
    <p:plu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571500" y="571500"/>
            <a:ext cx="80724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Тематические наборы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(конструкторы, типа «Лего», с помощью которых можно создавать различные объекты с помощью блоков, к примеру, «Лего – пожарная часть», «Лего – ферма», «Лего – пиратский корабль»).</a:t>
            </a:r>
          </a:p>
        </p:txBody>
      </p:sp>
      <p:pic>
        <p:nvPicPr>
          <p:cNvPr id="30723" name="Picture 4" descr="http://images.wgo-service.de/products/images2/13010704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4000500"/>
            <a:ext cx="24050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vidy-konstruktorov-dlya-dete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286000"/>
            <a:ext cx="3357562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http://img3.oksar.ru/product/2e/62/2e62b14c4c28d21f8ddab6e7c79c55d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1750" y="2214563"/>
            <a:ext cx="34258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 flipH="1" flipV="1">
            <a:off x="2000232" y="2143116"/>
            <a:ext cx="5177118" cy="3882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682625" y="571500"/>
            <a:ext cx="796131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 </a:t>
            </a: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Формирует умение анализировать конструкцию объекта, </a:t>
            </a:r>
          </a:p>
          <a:p>
            <a:pPr algn="ctr"/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её основные части, устанавливать функциональное назначение каждой из них.</a:t>
            </a:r>
          </a:p>
          <a:p>
            <a:endParaRPr lang="ru-RU"/>
          </a:p>
        </p:txBody>
      </p:sp>
    </p:spTree>
  </p:cSld>
  <p:clrMapOvr>
    <a:masterClrMapping/>
  </p:clrMapOvr>
  <p:transition spd="med"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1000125" y="428625"/>
            <a:ext cx="7286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настоящее время конструированию в дошкольных учреждениях уделяется особое внимание. Конструирование – одно из самых любимых детских занятий. Оно является не только увлекательным, но и полезным для ребенка. 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 flipV="1">
            <a:off x="1714480" y="1857364"/>
            <a:ext cx="5524539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928688" y="500063"/>
            <a:ext cx="7429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Мозаика.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Детали выполнены из высококачественной пластмассы и соединяются между собой благодаря прорезям.</a:t>
            </a:r>
          </a:p>
        </p:txBody>
      </p:sp>
      <p:pic>
        <p:nvPicPr>
          <p:cNvPr id="55298" name="Picture 2" descr="https://www.i-igrushki.ru/upload/iblock/7b4/7b4d61e6248a9182d9942ae05f8eaad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667394">
            <a:off x="821380" y="1750082"/>
            <a:ext cx="216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302" name="Picture 6" descr="https://static.dochkisinochki.ru/upload/img_loader/cf/34/c9/90100085820_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266315">
            <a:off x="5782637" y="1776560"/>
            <a:ext cx="271464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304" name="Picture 8" descr="https://static.dochkisinochki.ru/upload/_catalog/71/b1/b5/000so-03388_002_0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298" y="3643314"/>
            <a:ext cx="4286280" cy="2899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https://static.dochkisinochki.ru/upload/img_loader/cf/34/c9/90100085820_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266315">
            <a:off x="5782638" y="1776561"/>
            <a:ext cx="271464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 rot="5400000">
            <a:off x="-26668" y="1812561"/>
            <a:ext cx="519680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5" name="Прямоугольник 2"/>
          <p:cNvSpPr>
            <a:spLocks noChangeArrowheads="1"/>
          </p:cNvSpPr>
          <p:nvPr/>
        </p:nvSpPr>
        <p:spPr bwMode="auto">
          <a:xfrm>
            <a:off x="4143375" y="1214438"/>
            <a:ext cx="4572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в мозаику развивает пространственную ориентацию, помогает получить первые знания о науке геометрии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plu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857250" y="357188"/>
            <a:ext cx="7500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 Деревянные конструкторы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Для деревянных используются только очень качественные сорта древесины, собирать их очень сложно и увлекательно. </a:t>
            </a:r>
          </a:p>
        </p:txBody>
      </p:sp>
      <p:pic>
        <p:nvPicPr>
          <p:cNvPr id="34819" name="Picture 5" descr="http://neposedovo.ru/upload/iblock/cda/cda02c4c97a4147e9c5ced6ea2af456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714500"/>
            <a:ext cx="708977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500063" y="714375"/>
            <a:ext cx="485775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Помогают развитию инженерно – конструкторских способностей, аккуратности и внимания.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4405311" y="1238235"/>
            <a:ext cx="476253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V="1">
            <a:off x="785786" y="3000372"/>
            <a:ext cx="4197190" cy="3147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vidy-konstruktorov-dlya-dete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71625"/>
            <a:ext cx="28575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Прямоугольник 2"/>
          <p:cNvSpPr>
            <a:spLocks noChangeArrowheads="1"/>
          </p:cNvSpPr>
          <p:nvPr/>
        </p:nvSpPr>
        <p:spPr bwMode="auto">
          <a:xfrm>
            <a:off x="642938" y="571500"/>
            <a:ext cx="7858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Магнитные </a:t>
            </a:r>
          </a:p>
          <a:p>
            <a:pPr algn="ctr"/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(пластины различной формы или палочки с шариками).</a:t>
            </a:r>
          </a:p>
        </p:txBody>
      </p:sp>
      <p:pic>
        <p:nvPicPr>
          <p:cNvPr id="36868" name="Picture 4" descr="https://8toy.ru/wp-content/uploads/2017/02/%D0%BC%D0%B0%D0%B3%D0%BD%D0%B8%D1%82%D0%BD%D1%8B%D0%B9-%D0%BA%D0%BE%D0%BD%D1%81%D1%82%D1%80%D1%83%D0%BA%D1%82%D0%BE%D1%80-40-%D0%B4%D0%B5%D1%82%D0%B0%D0%BB%D0%B5%D0%B9-%D0%BA%D1%83%D0%BF%D0%B8%D1%82%D1%8C-%D0%B2-%D0%9C%D0%BE%D1%81%D0%BA%D0%B2%D0%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571625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 descr="https://www.hitplaza.ru/upload/iblock/9dc/9dc0b5921765bbdacf9647c3656de3f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3929063"/>
            <a:ext cx="2436813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1643063" y="571500"/>
            <a:ext cx="5286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Помогают познакомиться со свойствами магнитов.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976419" y="2309805"/>
            <a:ext cx="4762533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642938" y="428625"/>
            <a:ext cx="81438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	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Конструкторы с болтовым соединением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(металлические, пластмассовые). 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2" descr="vidy-konstruktorov-dlya-dete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071688"/>
            <a:ext cx="3778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https://littlebuilder.ru/uploads/all/38/4b/0d/384b0de266bd5809d262571b496bfe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3000375"/>
            <a:ext cx="3595687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алера\Desktop\поделки\20191025_1652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59499" y="1226328"/>
            <a:ext cx="5810291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39" name="Прямоугольник 4"/>
          <p:cNvSpPr>
            <a:spLocks noChangeArrowheads="1"/>
          </p:cNvSpPr>
          <p:nvPr/>
        </p:nvSpPr>
        <p:spPr bwMode="auto">
          <a:xfrm>
            <a:off x="5286375" y="1143000"/>
            <a:ext cx="2928938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конструктор способствует развитию усидчивости и терпению. Безусловно, чтобы собрать по инструкции из множества мелких деталей одно целое, нужно терпение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plu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/>
          <p:cNvSpPr>
            <a:spLocks noChangeArrowheads="1"/>
          </p:cNvSpPr>
          <p:nvPr/>
        </p:nvSpPr>
        <p:spPr bwMode="auto">
          <a:xfrm>
            <a:off x="785813" y="571500"/>
            <a:ext cx="7786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Суставные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(соединительные детали похожи на суставы).</a:t>
            </a:r>
          </a:p>
        </p:txBody>
      </p:sp>
      <p:pic>
        <p:nvPicPr>
          <p:cNvPr id="40963" name="Picture 2" descr="http://maminovse.ru/uploads/2011/09/1254254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71688"/>
            <a:ext cx="38862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http://boobasik.ru/upload/iblock/9ad/9ad3cd55fd535818776007f54c39ae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643063"/>
            <a:ext cx="349567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1"/>
          <p:cNvSpPr>
            <a:spLocks noChangeArrowheads="1"/>
          </p:cNvSpPr>
          <p:nvPr/>
        </p:nvSpPr>
        <p:spPr bwMode="auto">
          <a:xfrm>
            <a:off x="1000125" y="571500"/>
            <a:ext cx="7143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Данный тип игрушек подойдет каждому малышу, сможет помочь в развитии воображения и других способностей. 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 flipV="1">
            <a:off x="1720641" y="1772686"/>
            <a:ext cx="5637441" cy="4228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002060"/>
                </a:solidFill>
              </a:rPr>
              <a:t> </a:t>
            </a:r>
            <a:r>
              <a:rPr 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такой вид детской деятельности, основным содержанием которой является отражение окружающей  жизни  в  разнообразных постройках  и связанных с ними действиях</a:t>
            </a:r>
          </a:p>
        </p:txBody>
      </p:sp>
    </p:spTree>
  </p:cSld>
  <p:clrMapOvr>
    <a:masterClrMapping/>
  </p:clrMapOvr>
  <p:transition spd="med">
    <p:plus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"/>
          <p:cNvSpPr>
            <a:spLocks noChangeArrowheads="1"/>
          </p:cNvSpPr>
          <p:nvPr/>
        </p:nvSpPr>
        <p:spPr bwMode="auto">
          <a:xfrm>
            <a:off x="1928813" y="428625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Шестерёночный конструктор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Пространственный конструктор.</a:t>
            </a:r>
          </a:p>
        </p:txBody>
      </p:sp>
      <p:pic>
        <p:nvPicPr>
          <p:cNvPr id="38914" name="Picture 2" descr="https://avatars.mds.yandex.net/get-pdb/1926916/98ba1dff-f8ac-4df6-96b3-a62862bc2049/s1200?webp=fals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500174"/>
            <a:ext cx="6429420" cy="3970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1571625" y="500063"/>
            <a:ext cx="5643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Развивает внимание логическое мышление и умение следовать указанным правилам</a:t>
            </a:r>
          </a:p>
        </p:txBody>
      </p:sp>
      <p:pic>
        <p:nvPicPr>
          <p:cNvPr id="3" name="Picture 2" descr="E:\фото\20191028_111546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 rot="5400000">
            <a:off x="2006946" y="2207840"/>
            <a:ext cx="5090231" cy="381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1"/>
          <p:cNvSpPr>
            <a:spLocks noChangeArrowheads="1"/>
          </p:cNvSpPr>
          <p:nvPr/>
        </p:nvSpPr>
        <p:spPr bwMode="auto">
          <a:xfrm>
            <a:off x="714375" y="500063"/>
            <a:ext cx="79295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Развивающие конструкторы-лабиринты.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С помощью разнообразных деталей можно собрать целый городок с туннелями и горками, по дорогам которого можно катать шарики или машинки.</a:t>
            </a:r>
          </a:p>
        </p:txBody>
      </p:sp>
      <p:pic>
        <p:nvPicPr>
          <p:cNvPr id="45059" name="Picture 2" descr="http://parsel.ru/images/marbutopia/Twin%20Tracks-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143125"/>
            <a:ext cx="307181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https://www.finimo.com/wa-data/public/shop/products/thumb.php/33/18/1833/images/1147/1147.7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143125"/>
            <a:ext cx="3062288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2" descr="http://parsel.ru/images/marbutopia/Twin%20Tracks-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143125"/>
            <a:ext cx="307181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 t="-2396"/>
          <a:stretch>
            <a:fillRect/>
          </a:stretch>
        </p:blipFill>
        <p:spPr bwMode="auto">
          <a:xfrm rot="5400000">
            <a:off x="2621307" y="1879231"/>
            <a:ext cx="4361575" cy="4317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083" name="Прямоугольник 2"/>
          <p:cNvSpPr>
            <a:spLocks noChangeArrowheads="1"/>
          </p:cNvSpPr>
          <p:nvPr/>
        </p:nvSpPr>
        <p:spPr bwMode="auto">
          <a:xfrm>
            <a:off x="1000125" y="571500"/>
            <a:ext cx="7286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Развивает фантазию, творческое и аналитическое мышление, а также   учит проявлять смекалку и логику. </a:t>
            </a:r>
          </a:p>
        </p:txBody>
      </p:sp>
    </p:spTree>
  </p:cSld>
  <p:clrMapOvr>
    <a:masterClrMapping/>
  </p:clrMapOvr>
  <p:transition spd="med">
    <p:plus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1"/>
          <p:cNvSpPr>
            <a:spLocks noChangeArrowheads="1"/>
          </p:cNvSpPr>
          <p:nvPr/>
        </p:nvSpPr>
        <p:spPr bwMode="auto">
          <a:xfrm>
            <a:off x="2143125" y="428625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ЛЕГО Техник (LEGO Technic)  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- конструктор на батарейках</a:t>
            </a:r>
          </a:p>
        </p:txBody>
      </p:sp>
      <p:pic>
        <p:nvPicPr>
          <p:cNvPr id="2" name="Picture 2" descr="http://lego-kupit.ru/image/cache/data/catalog/lego_31024_0-1024x5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2285992"/>
            <a:ext cx="6000791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Прямоугольник 1"/>
          <p:cNvSpPr>
            <a:spLocks noChangeArrowheads="1"/>
          </p:cNvSpPr>
          <p:nvPr/>
        </p:nvSpPr>
        <p:spPr bwMode="auto">
          <a:xfrm>
            <a:off x="857250" y="428625"/>
            <a:ext cx="7358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время конструирования ребенок сделает полезные умозаключения об устройстве транспортных средств, спецтехники. 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2034513" y="2323149"/>
            <a:ext cx="4869288" cy="365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500042"/>
            <a:ext cx="392909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Необычные конструкторы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5" name="Picture 2" descr="H:\124988_4b-80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357313"/>
            <a:ext cx="251936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3" descr="H:\Biplant 11022.jpg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1428750"/>
            <a:ext cx="251936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4" descr="H:\GL000524817_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4500563"/>
            <a:ext cx="20240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5" descr="H:\konstruktor-bolshoj-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4071938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6" descr="H:\soedinjajka_igrushka_konstruktor_16_el_tigr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25" y="1643063"/>
            <a:ext cx="257175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7" descr="E:\конструирование\s1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38" y="4500563"/>
            <a:ext cx="2071687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1" name="TextBox 8"/>
          <p:cNvSpPr txBox="1">
            <a:spLocks noChangeArrowheads="1"/>
          </p:cNvSpPr>
          <p:nvPr/>
        </p:nvSpPr>
        <p:spPr bwMode="auto">
          <a:xfrm>
            <a:off x="1214438" y="1000125"/>
            <a:ext cx="1001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«Ёжик»</a:t>
            </a:r>
          </a:p>
        </p:txBody>
      </p:sp>
      <p:sp>
        <p:nvSpPr>
          <p:cNvPr id="49162" name="TextBox 9"/>
          <p:cNvSpPr txBox="1">
            <a:spLocks noChangeArrowheads="1"/>
          </p:cNvSpPr>
          <p:nvPr/>
        </p:nvSpPr>
        <p:spPr bwMode="auto">
          <a:xfrm>
            <a:off x="6429375" y="1071563"/>
            <a:ext cx="2135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 Биплант - кубус»</a:t>
            </a:r>
          </a:p>
        </p:txBody>
      </p:sp>
      <p:sp>
        <p:nvSpPr>
          <p:cNvPr id="49163" name="TextBox 10"/>
          <p:cNvSpPr txBox="1">
            <a:spLocks noChangeArrowheads="1"/>
          </p:cNvSpPr>
          <p:nvPr/>
        </p:nvSpPr>
        <p:spPr bwMode="auto">
          <a:xfrm>
            <a:off x="3500438" y="1214438"/>
            <a:ext cx="1670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  Поеднайко»</a:t>
            </a:r>
          </a:p>
        </p:txBody>
      </p:sp>
      <p:sp>
        <p:nvSpPr>
          <p:cNvPr id="49164" name="TextBox 11"/>
          <p:cNvSpPr txBox="1">
            <a:spLocks noChangeArrowheads="1"/>
          </p:cNvSpPr>
          <p:nvPr/>
        </p:nvSpPr>
        <p:spPr bwMode="auto">
          <a:xfrm>
            <a:off x="3571875" y="3786188"/>
            <a:ext cx="2190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 Геометрический»</a:t>
            </a:r>
          </a:p>
        </p:txBody>
      </p:sp>
      <p:sp>
        <p:nvSpPr>
          <p:cNvPr id="49165" name="TextBox 12"/>
          <p:cNvSpPr txBox="1">
            <a:spLocks noChangeArrowheads="1"/>
          </p:cNvSpPr>
          <p:nvPr/>
        </p:nvSpPr>
        <p:spPr bwMode="auto">
          <a:xfrm>
            <a:off x="1143000" y="4071938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 Присоски»</a:t>
            </a:r>
          </a:p>
        </p:txBody>
      </p:sp>
      <p:sp>
        <p:nvSpPr>
          <p:cNvPr id="49166" name="TextBox 13"/>
          <p:cNvSpPr txBox="1">
            <a:spLocks noChangeArrowheads="1"/>
          </p:cNvSpPr>
          <p:nvPr/>
        </p:nvSpPr>
        <p:spPr bwMode="auto">
          <a:xfrm>
            <a:off x="6643688" y="4071938"/>
            <a:ext cx="1481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 Репейник»</a:t>
            </a:r>
          </a:p>
        </p:txBody>
      </p:sp>
    </p:spTree>
  </p:cSld>
  <p:clrMapOvr>
    <a:masterClrMapping/>
  </p:clrMapOvr>
  <p:transition spd="med">
    <p:plus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86116" y="428604"/>
            <a:ext cx="3920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Необычные конструкторы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 rot="4915155">
            <a:off x="798557" y="1058775"/>
            <a:ext cx="2614892" cy="2497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 rot="5400000">
            <a:off x="4848792" y="4304336"/>
            <a:ext cx="21656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 rot="5985990">
            <a:off x="6044910" y="1241710"/>
            <a:ext cx="2643204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5" cstate="email">
            <a:lum contrast="20000"/>
          </a:blip>
          <a:srcRect/>
          <a:stretch>
            <a:fillRect/>
          </a:stretch>
        </p:blipFill>
        <p:spPr bwMode="auto">
          <a:xfrm flipH="1" flipV="1">
            <a:off x="1835696" y="4293096"/>
            <a:ext cx="235745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6" cstate="email">
            <a:lum contrast="20000"/>
          </a:blip>
          <a:srcRect/>
          <a:stretch>
            <a:fillRect/>
          </a:stretch>
        </p:blipFill>
        <p:spPr bwMode="auto">
          <a:xfrm rot="5400000">
            <a:off x="3347864" y="1412776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сапфир\Рабочий стол\к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2643182"/>
            <a:ext cx="4812313" cy="3602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03" name="TextBox 2"/>
          <p:cNvSpPr txBox="1">
            <a:spLocks noChangeArrowheads="1"/>
          </p:cNvSpPr>
          <p:nvPr/>
        </p:nvSpPr>
        <p:spPr bwMode="auto">
          <a:xfrm>
            <a:off x="785813" y="357188"/>
            <a:ext cx="73580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Century Schoolbook" pitchFamily="18" charset="0"/>
              </a:rPr>
              <a:t>Строим в группе мы всегда: вечером и утром.</a:t>
            </a:r>
          </a:p>
          <a:p>
            <a:pPr algn="ctr"/>
            <a:r>
              <a:rPr lang="ru-RU" sz="3600" b="1">
                <a:solidFill>
                  <a:srgbClr val="002060"/>
                </a:solidFill>
                <a:latin typeface="Century Schoolbook" pitchFamily="18" charset="0"/>
              </a:rPr>
              <a:t>И добились мы успехов  в этом деле трудном</a:t>
            </a:r>
            <a:r>
              <a:rPr lang="ru-RU" sz="3600" b="1">
                <a:latin typeface="Century Schoolbook" pitchFamily="18" charset="0"/>
              </a:rPr>
              <a:t>!</a:t>
            </a:r>
          </a:p>
        </p:txBody>
      </p:sp>
    </p:spTree>
  </p:cSld>
  <p:clrMapOvr>
    <a:masterClrMapping/>
  </p:clrMapOvr>
  <p:transition spd="med">
    <p:plus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parnasse.ru/upload/comments/31f7a7dbcd3198d969d5260848032873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500188"/>
            <a:ext cx="79978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500063" y="1000125"/>
            <a:ext cx="7858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назначению продукта конструирования:</a:t>
            </a:r>
            <a:endParaRPr lang="en-US" sz="24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357166"/>
            <a:ext cx="478634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конструирования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5214938" y="1785938"/>
            <a:ext cx="3168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Изобразительное</a:t>
            </a:r>
          </a:p>
          <a:p>
            <a:pPr algn="ctr"/>
            <a:r>
              <a:rPr lang="ru-RU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(бумага, картон , природный материал)</a:t>
            </a:r>
            <a:endParaRPr lang="en-US" sz="1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571500" y="1714500"/>
            <a:ext cx="357187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Техническое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(детали игровых строительных наборов (лего, томик, техно и др.)</a:t>
            </a:r>
            <a:endParaRPr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  <p:pic>
        <p:nvPicPr>
          <p:cNvPr id="7" name="Picture 5" descr="C:\Documents and Settings\сапфир\Рабочий стол\6a013488371968970c014e88ed7e90970d-800w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2928934"/>
            <a:ext cx="3134868" cy="2317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1" name="Picture 2" descr="C:\Documents and Settings\сапфир\Рабочий стол\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643188"/>
            <a:ext cx="371475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сапфир\Рабочий стол\схе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4071938"/>
            <a:ext cx="2863850" cy="214312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347" name="Picture 3" descr="E:\конструирование\схемы\Igrovoj-nabor-Kroshka-YA-1202337-21-elem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3357563"/>
            <a:ext cx="2266950" cy="159385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12" name="Прямоугольник 2"/>
          <p:cNvSpPr>
            <a:spLocks noChangeArrowheads="1"/>
          </p:cNvSpPr>
          <p:nvPr/>
        </p:nvSpPr>
        <p:spPr bwMode="auto">
          <a:xfrm>
            <a:off x="1857375" y="135731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319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785794"/>
            <a:ext cx="6360997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конструирования (по задачам)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E:\конструирование\схемы\big_R.1019E_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214688"/>
            <a:ext cx="2100263" cy="170656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214438" y="1285875"/>
            <a:ext cx="678656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 образцу </a:t>
            </a:r>
            <a:endParaRPr lang="ru-RU" sz="1000" b="1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 условиям</a:t>
            </a:r>
            <a:endParaRPr lang="ru-RU" sz="1000" b="1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 замыслу </a:t>
            </a:r>
            <a:endParaRPr lang="ru-RU" sz="1000" b="1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конструирование по модели</a:t>
            </a:r>
            <a:endParaRPr lang="ru-RU" sz="1000" b="1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конструирование по простейшим чертежам и наглядным схемам</a:t>
            </a:r>
            <a:endParaRPr lang="ru-RU" sz="1000" b="1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конструирование по теме.</a:t>
            </a:r>
            <a:endParaRPr lang="ru-RU" sz="3200" b="1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416" name="Рисунок 7" descr="Описание: Описание: http://ps.ua/images/30961b1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1428750"/>
            <a:ext cx="10001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Рисунок 8" descr="Описание: Описание: http://www.toddlerbrick.com/wp-content/uploads/2015/04/thin-giraffe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75" y="1428750"/>
            <a:ext cx="12144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Рисунок 9" descr="Описание: Описание: http://images.brickset.com/sets/AdditionalImages/5507-1/5507_alt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50" y="1357313"/>
            <a:ext cx="1433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1000125" y="500063"/>
            <a:ext cx="72866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endParaRPr lang="ru-RU" b="1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endParaRPr lang="ru-RU" b="1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endParaRPr lang="ru-RU" b="1">
              <a:solidFill>
                <a:srgbClr val="00B050"/>
              </a:solidFill>
            </a:endParaRPr>
          </a:p>
          <a:p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Сюжетно – ролевая игра (строительная игра)</a:t>
            </a:r>
          </a:p>
          <a:p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Труд</a:t>
            </a:r>
          </a:p>
          <a:p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Обучение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1428728" y="2285992"/>
            <a:ext cx="5562257" cy="4171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1538" y="357166"/>
            <a:ext cx="642942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какими видами деятельности связано конструирование?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lu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1071563" y="1714500"/>
            <a:ext cx="6858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«Конструируя, ребенок действует, как зодчий, возводящий здание собственного интеллекта».</a:t>
            </a:r>
          </a:p>
          <a:p>
            <a:pPr algn="ctr"/>
            <a:r>
              <a:rPr lang="ru-RU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Ж. Пиаже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>
          <a:xfrm>
            <a:off x="2643188" y="857250"/>
            <a:ext cx="3857625" cy="17145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571500" y="2828925"/>
            <a:ext cx="79295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ИНТЕЛЛЕКТУАЛЬНОГО ПОТЕНЦИАЛА КАЖДОГО РЕБЕНКА ПОСРЕДСТВОМ  КОНСТРУИРОВАНИЯ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00438" y="2428875"/>
            <a:ext cx="2286000" cy="1714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3" name="Овал 2"/>
          <p:cNvSpPr/>
          <p:nvPr/>
        </p:nvSpPr>
        <p:spPr>
          <a:xfrm>
            <a:off x="0" y="1714500"/>
            <a:ext cx="3571875" cy="18573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86063" y="214313"/>
            <a:ext cx="3714750" cy="22145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ПРОСТРАНСТВЕННОГО МЫШЛЕНИЯ 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(ребенок на практике познает различные пространственные соотношения элементов: правее – левее, выше – ниже; учится понимать соответствие деталей: если один предмет выше, а  другой  ниже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</p:txBody>
      </p:sp>
      <p:sp>
        <p:nvSpPr>
          <p:cNvPr id="5" name="Овал 4"/>
          <p:cNvSpPr/>
          <p:nvPr/>
        </p:nvSpPr>
        <p:spPr>
          <a:xfrm>
            <a:off x="5786438" y="2000250"/>
            <a:ext cx="3357562" cy="18573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Овал 5"/>
          <p:cNvSpPr/>
          <p:nvPr/>
        </p:nvSpPr>
        <p:spPr>
          <a:xfrm>
            <a:off x="4643438" y="4000500"/>
            <a:ext cx="3429000" cy="22145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00125" y="3857625"/>
            <a:ext cx="3357563" cy="21431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0" y="1928813"/>
            <a:ext cx="3500438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 algn="ctr" eaLnBrk="0" hangingPunct="0"/>
            <a:r>
              <a:rPr 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ОБРАЗНОГО МЫШЛЕНИЯ </a:t>
            </a:r>
          </a:p>
          <a:p>
            <a:pPr indent="269875" algn="ctr" eaLnBrk="0" hangingPunct="0"/>
            <a:r>
              <a:rPr lang="ru-RU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(мышление, которое отвечает за создание определенного образа представления ребенка; воплощая этот образ в действительности, ребенок реализует задуманное);</a:t>
            </a:r>
            <a:endParaRPr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3" name="TextBox 11"/>
          <p:cNvSpPr txBox="1">
            <a:spLocks noChangeArrowheads="1"/>
          </p:cNvSpPr>
          <p:nvPr/>
        </p:nvSpPr>
        <p:spPr bwMode="auto">
          <a:xfrm>
            <a:off x="5857875" y="2286000"/>
            <a:ext cx="314325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МЕЛКУЮ МОТОРИКУ, ГЛАЗОМЕР </a:t>
            </a:r>
          </a:p>
          <a:p>
            <a:pPr algn="ctr"/>
            <a:r>
              <a:rPr lang="ru-RU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(развивает мелкие мышцы руки, учится соизмерять мышечные усилия, тренирует глаз);</a:t>
            </a:r>
          </a:p>
        </p:txBody>
      </p:sp>
      <p:sp>
        <p:nvSpPr>
          <p:cNvPr id="21514" name="TextBox 12"/>
          <p:cNvSpPr txBox="1">
            <a:spLocks noChangeArrowheads="1"/>
          </p:cNvSpPr>
          <p:nvPr/>
        </p:nvSpPr>
        <p:spPr bwMode="auto">
          <a:xfrm>
            <a:off x="4643438" y="4500563"/>
            <a:ext cx="3714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ФАНТАЗИИ И ВООБРАЖЕНИЯ</a:t>
            </a:r>
          </a:p>
          <a:p>
            <a:pPr algn="ctr"/>
            <a:r>
              <a:rPr 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(придумывает, изобретает,</a:t>
            </a:r>
          </a:p>
          <a:p>
            <a:pPr algn="ctr"/>
            <a:r>
              <a:rPr lang="ru-RU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создает, воплощает, </a:t>
            </a:r>
          </a:p>
          <a:p>
            <a:pPr algn="ctr"/>
            <a:r>
              <a:rPr lang="ru-RU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преобразует и т.д);</a:t>
            </a:r>
          </a:p>
        </p:txBody>
      </p:sp>
      <p:sp>
        <p:nvSpPr>
          <p:cNvPr id="21515" name="TextBox 13"/>
          <p:cNvSpPr txBox="1">
            <a:spLocks noChangeArrowheads="1"/>
          </p:cNvSpPr>
          <p:nvPr/>
        </p:nvSpPr>
        <p:spPr bwMode="auto">
          <a:xfrm>
            <a:off x="1143000" y="4286250"/>
            <a:ext cx="31432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СПОСОБНОСТИ К КОНСТРУИРОВАНИЮ </a:t>
            </a:r>
          </a:p>
          <a:p>
            <a:pPr algn="ctr"/>
            <a:r>
              <a:rPr lang="ru-RU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(ребенок не только осознает расположение деталей, но и начинает понимать, как надо создать тот или иной объект).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744</Words>
  <Application>Microsoft Office PowerPoint</Application>
  <PresentationFormat>Экран (4:3)</PresentationFormat>
  <Paragraphs>99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Times New Roman</vt:lpstr>
      <vt:lpstr>Century Schoolbook</vt:lpstr>
      <vt:lpstr>Тема Office</vt:lpstr>
      <vt:lpstr>«Значение разных видов конструкторов в формировании детей дошкольного возраста познавательной активности и конструктивных навыков в рамках  STEAM  технологий»</vt:lpstr>
      <vt:lpstr>Слайд 2</vt:lpstr>
      <vt:lpstr>КОНСТРУИРОВАНИЕ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tr-42</cp:lastModifiedBy>
  <cp:revision>50</cp:revision>
  <dcterms:created xsi:type="dcterms:W3CDTF">2012-08-25T10:00:02Z</dcterms:created>
  <dcterms:modified xsi:type="dcterms:W3CDTF">2021-01-14T11:58:25Z</dcterms:modified>
</cp:coreProperties>
</file>